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7" r:id="rId9"/>
    <p:sldId id="273" r:id="rId10"/>
    <p:sldId id="279" r:id="rId11"/>
    <p:sldId id="276" r:id="rId12"/>
    <p:sldId id="275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127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Овал 8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BEC8F1F-E283-474E-BD55-36EC9CE9B46F}" type="datetimeFigureOut">
              <a:rPr lang="ru-RU"/>
              <a:pPr>
                <a:defRPr/>
              </a:pPr>
              <a:t>22.01.2016</a:t>
            </a:fld>
            <a:endParaRPr lang="ru-RU"/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6F7F408-D7EA-4717-B6A7-423685E0D2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69A44-17F3-4CF4-BC0C-261C3FE5DB01}" type="datetimeFigureOut">
              <a:rPr lang="ru-RU"/>
              <a:pPr>
                <a:defRPr/>
              </a:pPr>
              <a:t>22.01.2016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FEBBE1-D4AE-4000-B592-E1B68E4750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64162C-8ABF-43D3-AF39-BE9F45CCE339}" type="datetimeFigureOut">
              <a:rPr lang="ru-RU"/>
              <a:pPr>
                <a:defRPr/>
              </a:pPr>
              <a:t>22.01.2016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DBB601-7292-49B0-BF28-F7BA55DD26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C9474A-0135-462D-B88F-469361D81576}" type="datetimeFigureOut">
              <a:rPr lang="ru-RU"/>
              <a:pPr>
                <a:defRPr/>
              </a:pPr>
              <a:t>22.01.2016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748D5-06E4-483C-934F-EA79057CE3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9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Овал 8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DF7E852-2979-48C4-A527-8315EA666548}" type="datetimeFigureOut">
              <a:rPr lang="ru-RU"/>
              <a:pPr>
                <a:defRPr/>
              </a:pPr>
              <a:t>22.01.2016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4A3798D-6187-4474-882E-E3DEEE4C97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15D680-409E-4BE5-88BD-9848ECB9ECE6}" type="datetimeFigureOut">
              <a:rPr lang="ru-RU"/>
              <a:pPr>
                <a:defRPr/>
              </a:pPr>
              <a:t>22.01.2016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039B55-1F6B-4A4D-B527-93C1522C0D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57FFB90-4538-431C-B897-D93137678CA6}" type="datetimeFigureOut">
              <a:rPr lang="ru-RU"/>
              <a:pPr>
                <a:defRPr/>
              </a:pPr>
              <a:t>22.01.2016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7DF0FC4-70FC-4014-B945-3595FC6C6B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D4958-BD8E-4C37-BBCA-D07BD1A56566}" type="datetimeFigureOut">
              <a:rPr lang="ru-RU"/>
              <a:pPr>
                <a:defRPr/>
              </a:pPr>
              <a:t>22.01.2016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14DF3D-F22B-4DC1-9CBD-E927FF6299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4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Прямоугольник 5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2853426-9303-450D-AEEB-0AB7DD983D89}" type="datetimeFigureOut">
              <a:rPr lang="ru-RU"/>
              <a:pPr>
                <a:defRPr/>
              </a:pPr>
              <a:t>22.01.2016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444F63E-1583-4E63-BC13-185716E7EC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B378097-39F6-4770-AD03-1D84E6611F6C}" type="datetimeFigureOut">
              <a:rPr lang="ru-RU"/>
              <a:pPr>
                <a:defRPr/>
              </a:pPr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FD2A5AF-B0F3-4CA6-AFCB-9E828673A3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 fontAlgn="auto">
              <a:lnSpc>
                <a:spcPts val="3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  <a:cs typeface="+mn-cs"/>
            </a:endParaRPr>
          </a:p>
        </p:txBody>
      </p:sp>
      <p:sp>
        <p:nvSpPr>
          <p:cNvPr id="6" name="Блок-схема: процесс 8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Блок-схема: процесс 9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C710511-4117-4995-A340-959DE3D7BBFB}" type="datetimeFigureOut">
              <a:rPr lang="ru-RU"/>
              <a:pPr>
                <a:defRPr/>
              </a:pPr>
              <a:t>22.01.2016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78F7F18-E1D2-4715-86B4-EB8B25BB8E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12E5DB55-31DC-4B16-AE46-1582BE0DAEB9}" type="datetimeFigureOut">
              <a:rPr lang="ru-RU"/>
              <a:pPr>
                <a:defRPr/>
              </a:pPr>
              <a:t>22.01.2016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D4DF4144-41C9-46B7-A4DF-5F8ED2F2A6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19" r:id="rId2"/>
    <p:sldLayoutId id="2147483721" r:id="rId3"/>
    <p:sldLayoutId id="2147483718" r:id="rId4"/>
    <p:sldLayoutId id="2147483722" r:id="rId5"/>
    <p:sldLayoutId id="2147483717" r:id="rId6"/>
    <p:sldLayoutId id="2147483723" r:id="rId7"/>
    <p:sldLayoutId id="2147483724" r:id="rId8"/>
    <p:sldLayoutId id="2147483725" r:id="rId9"/>
    <p:sldLayoutId id="2147483716" r:id="rId10"/>
    <p:sldLayoutId id="214748371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9pPr>
      <a:extLst/>
    </p:titleStyle>
    <p:bodyStyle>
      <a:lvl1pPr marL="365125" indent="-282575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eaLnBrk="0" fontAlgn="base" hangingPunct="0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eaLnBrk="0" fontAlgn="base" hangingPunct="0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1925" y="360363"/>
            <a:ext cx="7407275" cy="14716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75" y="357188"/>
            <a:ext cx="7553325" cy="6072187"/>
          </a:xfr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/>
          <a:p>
            <a:pPr marL="26988" algn="ctr" eaLnBrk="1" hangingPunct="1">
              <a:defRPr/>
            </a:pPr>
            <a:r>
              <a:rPr lang="ru-RU" sz="1400" b="1" dirty="0" smtClean="0">
                <a:solidFill>
                  <a:srgbClr val="0070C0"/>
                </a:solidFill>
                <a:latin typeface="Arial" charset="0"/>
              </a:rPr>
              <a:t>МКУ «Отдел образования Алексеевского муниципального района»</a:t>
            </a:r>
            <a:endParaRPr lang="ru-RU" sz="1400" b="1" dirty="0" smtClean="0">
              <a:solidFill>
                <a:srgbClr val="0070C0"/>
              </a:solidFill>
              <a:latin typeface="Arial" charset="0"/>
            </a:endParaRPr>
          </a:p>
          <a:p>
            <a:pPr marL="26988" algn="ctr" eaLnBrk="1" hangingPunct="1">
              <a:defRPr/>
            </a:pPr>
            <a:endParaRPr lang="ru-RU" sz="1400" b="1" dirty="0" smtClean="0">
              <a:solidFill>
                <a:srgbClr val="0070C0"/>
              </a:solidFill>
              <a:latin typeface="Arial" charset="0"/>
            </a:endParaRPr>
          </a:p>
          <a:p>
            <a:pPr marL="26988" algn="ctr" eaLnBrk="1" hangingPunct="1">
              <a:defRPr/>
            </a:pPr>
            <a:endParaRPr lang="ru-RU" sz="4400" b="1" dirty="0" smtClean="0">
              <a:solidFill>
                <a:srgbClr val="0070C0"/>
              </a:solidFill>
              <a:latin typeface="Arial" charset="0"/>
            </a:endParaRPr>
          </a:p>
          <a:p>
            <a:pPr marL="26988" algn="ctr" eaLnBrk="1" hangingPunct="1">
              <a:defRPr/>
            </a:pPr>
            <a:r>
              <a:rPr lang="ru-RU" sz="4400" b="1" dirty="0" smtClean="0">
                <a:solidFill>
                  <a:srgbClr val="0070C0"/>
                </a:solidFill>
              </a:rPr>
              <a:t>«Организация и содержание  деятельности</a:t>
            </a:r>
            <a:r>
              <a:rPr lang="ru-RU" sz="4400" dirty="0" smtClean="0">
                <a:solidFill>
                  <a:srgbClr val="0070C0"/>
                </a:solidFill>
              </a:rPr>
              <a:t/>
            </a:r>
            <a:br>
              <a:rPr lang="ru-RU" sz="4400" dirty="0" smtClean="0">
                <a:solidFill>
                  <a:srgbClr val="0070C0"/>
                </a:solidFill>
              </a:rPr>
            </a:br>
            <a:r>
              <a:rPr lang="ru-RU" sz="4400" b="1" dirty="0" smtClean="0">
                <a:solidFill>
                  <a:srgbClr val="0070C0"/>
                </a:solidFill>
              </a:rPr>
              <a:t> </a:t>
            </a:r>
            <a:r>
              <a:rPr lang="ru-RU" sz="4400" b="1" dirty="0" smtClean="0">
                <a:solidFill>
                  <a:srgbClr val="0070C0"/>
                </a:solidFill>
              </a:rPr>
              <a:t>психолого-медико-педагогического консилиума»</a:t>
            </a:r>
            <a:r>
              <a:rPr lang="ru-RU" sz="4000" dirty="0" smtClean="0">
                <a:solidFill>
                  <a:srgbClr val="0070C0"/>
                </a:solidFill>
              </a:rPr>
              <a:t/>
            </a:r>
            <a:br>
              <a:rPr lang="ru-RU" sz="4000" dirty="0" smtClean="0">
                <a:solidFill>
                  <a:srgbClr val="0070C0"/>
                </a:solidFill>
              </a:rPr>
            </a:br>
            <a:endParaRPr lang="ru-RU" sz="4000" dirty="0" smtClean="0">
              <a:solidFill>
                <a:srgbClr val="0070C0"/>
              </a:solidFill>
            </a:endParaRPr>
          </a:p>
          <a:p>
            <a:pPr marL="26988" algn="r" eaLnBrk="1" hangingPunct="1">
              <a:defRPr/>
            </a:pPr>
            <a:endParaRPr lang="ru-RU" sz="3600" i="1" dirty="0" smtClean="0">
              <a:solidFill>
                <a:srgbClr val="0070C0"/>
              </a:solidFill>
            </a:endParaRPr>
          </a:p>
          <a:p>
            <a:pPr marL="26988" eaLnBrk="1" hangingPunct="1">
              <a:defRPr/>
            </a:pPr>
            <a:endParaRPr lang="ru-RU" dirty="0" smtClean="0">
              <a:solidFill>
                <a:srgbClr val="0070C0"/>
              </a:solidFill>
            </a:endParaRPr>
          </a:p>
        </p:txBody>
      </p:sp>
      <p:pic>
        <p:nvPicPr>
          <p:cNvPr id="13315" name="Рисунок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051050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/>
          </p:cNvSpPr>
          <p:nvPr>
            <p:ph type="title"/>
          </p:nvPr>
        </p:nvSpPr>
        <p:spPr bwMode="auto">
          <a:xfrm>
            <a:off x="1644650" y="-1143000"/>
            <a:ext cx="7499350" cy="1143000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endParaRPr lang="ru-RU" smtClean="0">
              <a:effectLst/>
            </a:endParaRPr>
          </a:p>
        </p:txBody>
      </p:sp>
      <p:sp>
        <p:nvSpPr>
          <p:cNvPr id="27650" name="Rectangle 3"/>
          <p:cNvSpPr>
            <a:spLocks noGrp="1"/>
          </p:cNvSpPr>
          <p:nvPr>
            <p:ph type="body" idx="1"/>
          </p:nvPr>
        </p:nvSpPr>
        <p:spPr>
          <a:xfrm>
            <a:off x="1331913" y="188913"/>
            <a:ext cx="7632700" cy="6480175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dirty="0" smtClean="0"/>
              <a:t>Представление психолога для </a:t>
            </a:r>
            <a:r>
              <a:rPr lang="ru-RU" dirty="0" err="1" smtClean="0"/>
              <a:t>ПМПк</a:t>
            </a:r>
            <a:r>
              <a:rPr lang="ru-RU" dirty="0" smtClean="0"/>
              <a:t>:</a:t>
            </a:r>
          </a:p>
          <a:p>
            <a:pPr marL="228600" algn="just">
              <a:spcAft>
                <a:spcPts val="0"/>
              </a:spcAft>
            </a:pPr>
            <a:r>
              <a:rPr lang="ru-RU" sz="1400" dirty="0">
                <a:latin typeface="Times New Roman"/>
                <a:ea typeface="Times New Roman"/>
              </a:rPr>
              <a:t>Ф.И.О. ребенка:</a:t>
            </a:r>
          </a:p>
          <a:p>
            <a:pPr indent="228600" algn="just">
              <a:spcAft>
                <a:spcPts val="0"/>
              </a:spcAft>
            </a:pPr>
            <a:r>
              <a:rPr lang="ru-RU" sz="1400" dirty="0">
                <a:latin typeface="Times New Roman"/>
                <a:ea typeface="Times New Roman"/>
              </a:rPr>
              <a:t>Возраст:</a:t>
            </a:r>
          </a:p>
          <a:p>
            <a:pPr indent="228600" algn="just">
              <a:spcAft>
                <a:spcPts val="0"/>
              </a:spcAft>
            </a:pPr>
            <a:r>
              <a:rPr lang="ru-RU" sz="1400" dirty="0">
                <a:latin typeface="Times New Roman"/>
                <a:ea typeface="Times New Roman"/>
              </a:rPr>
              <a:t>Школа, класс:</a:t>
            </a:r>
          </a:p>
          <a:p>
            <a:pPr marL="228600" algn="just">
              <a:spcAft>
                <a:spcPts val="0"/>
              </a:spcAft>
            </a:pPr>
            <a:r>
              <a:rPr lang="ru-RU" sz="1400" dirty="0">
                <a:latin typeface="Times New Roman"/>
                <a:ea typeface="Times New Roman"/>
              </a:rPr>
              <a:t>Дата проведения обследования:</a:t>
            </a:r>
          </a:p>
          <a:p>
            <a:pPr marL="228600" algn="just">
              <a:spcAft>
                <a:spcPts val="0"/>
              </a:spcAft>
            </a:pPr>
            <a:r>
              <a:rPr lang="ru-RU" sz="1400" dirty="0">
                <a:latin typeface="Times New Roman"/>
                <a:ea typeface="Times New Roman"/>
              </a:rPr>
              <a:t>Цель проведения обследования:</a:t>
            </a:r>
          </a:p>
          <a:p>
            <a:pPr algn="just">
              <a:spcAft>
                <a:spcPts val="0"/>
              </a:spcAft>
            </a:pPr>
            <a:r>
              <a:rPr lang="en-US" sz="1400" b="1" dirty="0">
                <a:latin typeface="Times New Roman"/>
                <a:ea typeface="Times New Roman"/>
              </a:rPr>
              <a:t>I</a:t>
            </a:r>
            <a:r>
              <a:rPr lang="ru-RU" sz="1400" b="1" dirty="0">
                <a:latin typeface="Times New Roman"/>
                <a:ea typeface="Times New Roman"/>
              </a:rPr>
              <a:t>. Описание особенностей поведения ребенка в ходе обследования</a:t>
            </a:r>
            <a:r>
              <a:rPr lang="ru-RU" sz="1400" b="1" dirty="0" smtClean="0">
                <a:latin typeface="Times New Roman"/>
                <a:ea typeface="Times New Roman"/>
              </a:rPr>
              <a:t>.</a:t>
            </a:r>
          </a:p>
          <a:p>
            <a:pPr algn="just">
              <a:spcAft>
                <a:spcPts val="0"/>
              </a:spcAft>
            </a:pPr>
            <a:r>
              <a:rPr lang="en-US" sz="1400" b="1" dirty="0">
                <a:latin typeface="Times New Roman"/>
                <a:ea typeface="Times New Roman"/>
              </a:rPr>
              <a:t>II</a:t>
            </a:r>
            <a:r>
              <a:rPr lang="ru-RU" sz="1400" b="1" dirty="0">
                <a:latin typeface="Times New Roman"/>
                <a:ea typeface="Times New Roman"/>
              </a:rPr>
              <a:t>. Описание особенностей ребенка, выявленных в ходе обследования</a:t>
            </a:r>
            <a:r>
              <a:rPr lang="ru-RU" sz="1400" b="1" dirty="0" smtClean="0">
                <a:latin typeface="Times New Roman"/>
                <a:ea typeface="Times New Roman"/>
              </a:rPr>
              <a:t>.</a:t>
            </a:r>
          </a:p>
          <a:p>
            <a:pPr algn="just">
              <a:spcAft>
                <a:spcPts val="0"/>
              </a:spcAft>
            </a:pPr>
            <a:r>
              <a:rPr lang="ru-RU" sz="1400" b="1" dirty="0" smtClean="0">
                <a:latin typeface="Times New Roman"/>
                <a:ea typeface="Times New Roman"/>
              </a:rPr>
              <a:t>-</a:t>
            </a:r>
            <a:r>
              <a:rPr lang="ru-RU" sz="1200" b="1" u="sng" dirty="0">
                <a:latin typeface="Times New Roman"/>
                <a:ea typeface="Times New Roman"/>
              </a:rPr>
              <a:t>Отмечаются особенности протекания психических </a:t>
            </a:r>
            <a:r>
              <a:rPr lang="ru-RU" sz="1200" b="1" u="sng" dirty="0" smtClean="0">
                <a:latin typeface="Times New Roman"/>
                <a:ea typeface="Times New Roman"/>
              </a:rPr>
              <a:t>процессов</a:t>
            </a:r>
          </a:p>
          <a:p>
            <a:pPr algn="just"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-</a:t>
            </a:r>
            <a:r>
              <a:rPr lang="ru-RU" sz="1200" b="1" u="sng" dirty="0" err="1">
                <a:latin typeface="Times New Roman"/>
                <a:ea typeface="Times New Roman"/>
              </a:rPr>
              <a:t>Сформированность</a:t>
            </a:r>
            <a:r>
              <a:rPr lang="ru-RU" sz="1200" b="1" u="sng" dirty="0">
                <a:latin typeface="Times New Roman"/>
                <a:ea typeface="Times New Roman"/>
              </a:rPr>
              <a:t> социально-бытовой </a:t>
            </a:r>
            <a:r>
              <a:rPr lang="ru-RU" sz="1200" b="1" u="sng" dirty="0" smtClean="0">
                <a:latin typeface="Times New Roman"/>
                <a:ea typeface="Times New Roman"/>
              </a:rPr>
              <a:t>ориентировки</a:t>
            </a:r>
          </a:p>
          <a:p>
            <a:pPr algn="just"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- </a:t>
            </a:r>
            <a:r>
              <a:rPr lang="ru-RU" sz="1200" b="1" u="sng" dirty="0">
                <a:latin typeface="Times New Roman"/>
                <a:ea typeface="Times New Roman"/>
              </a:rPr>
              <a:t>Особенности восприятия</a:t>
            </a:r>
            <a:r>
              <a:rPr lang="ru-RU" sz="1200" dirty="0">
                <a:latin typeface="Times New Roman"/>
                <a:ea typeface="Times New Roman"/>
              </a:rPr>
              <a:t> </a:t>
            </a:r>
            <a:r>
              <a:rPr lang="ru-RU" sz="1200" b="1" u="sng" dirty="0" smtClean="0">
                <a:latin typeface="Times New Roman"/>
                <a:ea typeface="Times New Roman"/>
              </a:rPr>
              <a:t>внимания, запоминания интеллекта</a:t>
            </a:r>
          </a:p>
          <a:p>
            <a:pPr algn="just">
              <a:spcAft>
                <a:spcPts val="0"/>
              </a:spcAft>
            </a:pPr>
            <a:r>
              <a:rPr lang="ru-RU" sz="1200" b="1" u="sng" dirty="0" smtClean="0">
                <a:latin typeface="Times New Roman"/>
                <a:ea typeface="Times New Roman"/>
              </a:rPr>
              <a:t>- </a:t>
            </a:r>
            <a:r>
              <a:rPr lang="ru-RU" sz="1200" b="1" u="sng" dirty="0">
                <a:latin typeface="Times New Roman"/>
                <a:ea typeface="Times New Roman"/>
              </a:rPr>
              <a:t>Характеристики умственной </a:t>
            </a:r>
            <a:r>
              <a:rPr lang="ru-RU" sz="1200" b="1" u="sng" dirty="0" smtClean="0">
                <a:latin typeface="Times New Roman"/>
                <a:ea typeface="Times New Roman"/>
              </a:rPr>
              <a:t>работоспособности</a:t>
            </a:r>
            <a:endParaRPr lang="ru-RU" sz="1200" b="1" dirty="0" smtClean="0">
              <a:latin typeface="Times New Roman"/>
              <a:ea typeface="Times New Roman"/>
            </a:endParaRPr>
          </a:p>
          <a:p>
            <a:pPr indent="449580" algn="just">
              <a:spcAft>
                <a:spcPts val="0"/>
              </a:spcAft>
            </a:pPr>
            <a:r>
              <a:rPr lang="ru-RU" sz="1200" b="1" u="sng" dirty="0" smtClean="0">
                <a:latin typeface="Times New Roman"/>
                <a:ea typeface="Times New Roman"/>
              </a:rPr>
              <a:t>- </a:t>
            </a:r>
            <a:r>
              <a:rPr lang="ru-RU" sz="1200" b="1" u="sng" dirty="0">
                <a:latin typeface="Times New Roman"/>
                <a:ea typeface="Times New Roman"/>
              </a:rPr>
              <a:t>Особенности эмоционально-волевой сферы, личностные особенности. </a:t>
            </a:r>
            <a:endParaRPr lang="ru-RU" sz="1100" dirty="0" smtClean="0">
              <a:latin typeface="Times New Roman"/>
              <a:ea typeface="Times New Roman"/>
            </a:endParaRPr>
          </a:p>
          <a:p>
            <a:pPr indent="449580" algn="just">
              <a:spcAft>
                <a:spcPts val="0"/>
              </a:spcAft>
            </a:pPr>
            <a:r>
              <a:rPr lang="en-US" sz="1400" b="1" dirty="0" smtClean="0">
                <a:latin typeface="Times New Roman"/>
                <a:ea typeface="Times New Roman"/>
              </a:rPr>
              <a:t>III</a:t>
            </a:r>
            <a:r>
              <a:rPr lang="ru-RU" sz="1400" b="1" dirty="0">
                <a:latin typeface="Times New Roman"/>
                <a:ea typeface="Times New Roman"/>
              </a:rPr>
              <a:t>.  </a:t>
            </a:r>
            <a:r>
              <a:rPr lang="ru-RU" sz="1400" b="1" u="sng" dirty="0">
                <a:latin typeface="Times New Roman"/>
                <a:ea typeface="Times New Roman"/>
              </a:rPr>
              <a:t>Вывод, сделанный педагогом-психологом в результате проведенной </a:t>
            </a:r>
            <a:endParaRPr lang="ru-RU" sz="1400" dirty="0">
              <a:latin typeface="Times New Roman"/>
              <a:ea typeface="Times New Roman"/>
            </a:endParaRPr>
          </a:p>
          <a:p>
            <a:pPr>
              <a:buFont typeface="Wingdings 2" pitchFamily="18" charset="2"/>
              <a:buNone/>
            </a:pPr>
            <a:endParaRPr lang="ru-RU" sz="1800" dirty="0" smtClean="0"/>
          </a:p>
          <a:p>
            <a:pPr>
              <a:buFont typeface="Wingdings 2" pitchFamily="18" charset="2"/>
              <a:buNone/>
            </a:pPr>
            <a:endParaRPr lang="ru-RU" sz="1800" dirty="0"/>
          </a:p>
          <a:p>
            <a:pPr>
              <a:buFont typeface="Wingdings 2" pitchFamily="18" charset="2"/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Дата                                                        Педагог-психолог __________</a:t>
            </a:r>
          </a:p>
          <a:p>
            <a:pPr>
              <a:buFont typeface="Wingdings 2" pitchFamily="18" charset="2"/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Руководитель:__________ </a:t>
            </a:r>
          </a:p>
          <a:p>
            <a:pPr>
              <a:buFont typeface="Wingdings 2" pitchFamily="18" charset="2"/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М.П.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/>
          </p:cNvSpPr>
          <p:nvPr>
            <p:ph type="title"/>
          </p:nvPr>
        </p:nvSpPr>
        <p:spPr bwMode="auto">
          <a:xfrm>
            <a:off x="1258888" y="-242888"/>
            <a:ext cx="7675562" cy="242888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/>
            <a:endParaRPr lang="ru-RU" sz="3900" smtClean="0">
              <a:effectLst/>
            </a:endParaRPr>
          </a:p>
        </p:txBody>
      </p:sp>
      <p:sp>
        <p:nvSpPr>
          <p:cNvPr id="28674" name="Rectangle 3"/>
          <p:cNvSpPr>
            <a:spLocks noGrp="1"/>
          </p:cNvSpPr>
          <p:nvPr>
            <p:ph type="body" idx="1"/>
          </p:nvPr>
        </p:nvSpPr>
        <p:spPr>
          <a:xfrm>
            <a:off x="1187450" y="260350"/>
            <a:ext cx="7777163" cy="626427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1800" b="1" dirty="0" smtClean="0"/>
              <a:t>      </a:t>
            </a:r>
            <a:endParaRPr lang="ru-RU" sz="1800" b="1" dirty="0" smtClean="0"/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1800" b="1" dirty="0" smtClean="0"/>
              <a:t> </a:t>
            </a:r>
            <a:r>
              <a:rPr lang="ru-RU" sz="1800" b="1" dirty="0"/>
              <a:t>П</a:t>
            </a:r>
            <a:r>
              <a:rPr lang="ru-RU" sz="1800" b="1" dirty="0" smtClean="0"/>
              <a:t>редставление педагога на </a:t>
            </a:r>
            <a:r>
              <a:rPr lang="ru-RU" sz="1800" b="1" dirty="0" smtClean="0"/>
              <a:t>ПМПК </a:t>
            </a:r>
            <a:endParaRPr lang="ru-RU" sz="1800" b="1" dirty="0" smtClean="0"/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1800" dirty="0" smtClean="0"/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Дата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заполнения __________________ 20__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Фамилия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имя, отчество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ребенка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Дата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рождения "__" __________________________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Домашний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адрес;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Образовательное учреждение;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Общее впечатление;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Социально-бытовая ориентировка;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Сформированности учебных навыков;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Эмоционально-поведенческие особенности;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 и рекомендации;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 smtClean="0"/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75" y="214313"/>
            <a:ext cx="7648575" cy="6034087"/>
          </a:xfrm>
          <a:solidFill>
            <a:schemeClr val="bg2">
              <a:lumMod val="75000"/>
            </a:schemeClr>
          </a:solidFill>
        </p:spPr>
        <p:txBody>
          <a:bodyPr>
            <a:normAutofit/>
          </a:bodyPr>
          <a:lstStyle/>
          <a:p>
            <a:pPr marL="365760" indent="-283464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365760" indent="-283464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7200" dirty="0" smtClean="0">
                <a:solidFill>
                  <a:srgbClr val="0070C0"/>
                </a:solidFill>
              </a:rPr>
              <a:t>Спасибо  </a:t>
            </a:r>
          </a:p>
          <a:p>
            <a:pPr marL="365760" indent="-283464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7200" dirty="0" smtClean="0">
                <a:solidFill>
                  <a:srgbClr val="0070C0"/>
                </a:solidFill>
              </a:rPr>
              <a:t>за  внимание!</a:t>
            </a:r>
            <a:endParaRPr lang="ru-RU" sz="72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4338" name="Содержимое 2"/>
          <p:cNvSpPr>
            <a:spLocks noGrp="1"/>
          </p:cNvSpPr>
          <p:nvPr>
            <p:ph idx="1"/>
          </p:nvPr>
        </p:nvSpPr>
        <p:spPr>
          <a:xfrm>
            <a:off x="1258888" y="260350"/>
            <a:ext cx="7434262" cy="5819775"/>
          </a:xfrm>
        </p:spPr>
        <p:txBody>
          <a:bodyPr/>
          <a:lstStyle/>
          <a:p>
            <a:pPr algn="just" eaLnBrk="1" hangingPunct="1">
              <a:buFont typeface="Wingdings 2" pitchFamily="18" charset="2"/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ПМПК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являетяся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одной из форм взаимодействия специалистов ОУ, объединяющая для психолого-медико-педагогического сопровождения обучающихся, воспитанников с отклонениями в развитии или состояниями декомпенсации. </a:t>
            </a:r>
          </a:p>
          <a:p>
            <a:pPr algn="r" eaLnBrk="1" hangingPunct="1">
              <a:buFont typeface="Wingdings 2" pitchFamily="18" charset="2"/>
              <a:buNone/>
            </a:pPr>
            <a:r>
              <a:rPr lang="ru-RU" i="1" dirty="0" smtClean="0"/>
              <a:t>)</a:t>
            </a:r>
            <a:r>
              <a:rPr lang="ru-RU" dirty="0" smtClean="0"/>
              <a:t> 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endParaRPr lang="ru-RU" sz="40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00188" y="1357313"/>
            <a:ext cx="7434262" cy="5286375"/>
          </a:xfrm>
        </p:spPr>
        <p:txBody>
          <a:bodyPr>
            <a:normAutofit/>
          </a:bodyPr>
          <a:lstStyle/>
          <a:p>
            <a:pPr marL="82296" indent="0" algn="just" eaLnBrk="1" fontAlgn="auto" hangingPunct="1">
              <a:spcAft>
                <a:spcPts val="0"/>
              </a:spcAft>
              <a:buNone/>
              <a:defRPr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Письмо МО РФ от 27.03.2000 №27/901-6 «О психолого-медико-педагогическом консилиуме (ПМПК) образовательного учреждения»</a:t>
            </a:r>
            <a:endParaRPr lang="ru-RU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83464" algn="just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Цель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ПМПК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: 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638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eaLnBrk="1" hangingPunct="1">
              <a:buFont typeface="Wingdings 2" pitchFamily="18" charset="2"/>
              <a:buNone/>
            </a:pPr>
            <a:r>
              <a:rPr lang="ru-RU" dirty="0" smtClean="0"/>
              <a:t> </a:t>
            </a:r>
            <a:r>
              <a:rPr lang="ru-RU" dirty="0" smtClean="0"/>
              <a:t>-  </a:t>
            </a:r>
            <a:r>
              <a:rPr lang="ru-RU" sz="2000" dirty="0" smtClean="0"/>
              <a:t>обеспечение </a:t>
            </a:r>
            <a:r>
              <a:rPr lang="ru-RU" sz="2000" dirty="0" err="1" smtClean="0"/>
              <a:t>диагностико</a:t>
            </a:r>
            <a:r>
              <a:rPr lang="ru-RU" sz="2000" dirty="0" smtClean="0"/>
              <a:t>-коррекционного психолого-медико-педагогического сопровождения обучающихся, воспитанников с отклонениями в развитии и или состояниями </a:t>
            </a:r>
            <a:r>
              <a:rPr lang="ru-RU" sz="2000" dirty="0" smtClean="0"/>
              <a:t>декомпенсации, исходя из реальных возможностей образовательного учреждения и в соответствии со специальными образовательными потребностями, возрастными и индивидуальными особенностями, состоянием соматического и нервно-психического здоровья обучающихся, воспитанников</a:t>
            </a:r>
            <a:endParaRPr lang="ru-RU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Задачи ПМПК: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bg2">
                    <a:lumMod val="50000"/>
                  </a:schemeClr>
                </a:solidFill>
              </a:rPr>
            </a:b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50" y="857250"/>
            <a:ext cx="7505700" cy="5391150"/>
          </a:xfrm>
        </p:spPr>
        <p:txBody>
          <a:bodyPr>
            <a:normAutofit/>
          </a:bodyPr>
          <a:lstStyle/>
          <a:p>
            <a:pPr marL="539496" indent="-457200" eaLnBrk="1" fontAlgn="auto" hangingPunct="1"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dirty="0" smtClean="0"/>
              <a:t>Выявление и </a:t>
            </a:r>
            <a:r>
              <a:rPr lang="ru-RU" dirty="0" err="1" smtClean="0"/>
              <a:t>раняя</a:t>
            </a:r>
            <a:r>
              <a:rPr lang="ru-RU" dirty="0" smtClean="0"/>
              <a:t> (с первых дней пребывания ребенка в ОУ), диагностика</a:t>
            </a:r>
          </a:p>
          <a:p>
            <a:pPr marL="539496" indent="-457200" eaLnBrk="1" fontAlgn="auto" hangingPunct="1"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dirty="0" smtClean="0"/>
              <a:t>Профилактика</a:t>
            </a:r>
          </a:p>
          <a:p>
            <a:pPr marL="539496" indent="-457200" eaLnBrk="1" fontAlgn="auto" hangingPunct="1"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dirty="0" smtClean="0"/>
              <a:t>Выявление резервных возможностей развития</a:t>
            </a:r>
          </a:p>
          <a:p>
            <a:pPr marL="539496" indent="-457200" eaLnBrk="1" fontAlgn="auto" hangingPunct="1"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dirty="0" smtClean="0"/>
              <a:t>Определение характера</a:t>
            </a:r>
          </a:p>
          <a:p>
            <a:pPr marL="539496" indent="-457200" eaLnBrk="1" fontAlgn="auto" hangingPunct="1"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dirty="0" smtClean="0"/>
              <a:t>Ведение документации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63" y="428625"/>
            <a:ext cx="7291387" cy="785813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bg2">
                    <a:lumMod val="50000"/>
                  </a:schemeClr>
                </a:solidFill>
              </a:rPr>
              <a:t>Основные принципы деятельности ПМПК: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bg2">
                    <a:lumMod val="50000"/>
                  </a:schemeClr>
                </a:solidFill>
              </a:rPr>
            </a:b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313" y="1071563"/>
            <a:ext cx="7572375" cy="5429250"/>
          </a:xfrm>
        </p:spPr>
        <p:txBody>
          <a:bodyPr>
            <a:normAutofit/>
          </a:bodyPr>
          <a:lstStyle/>
          <a:p>
            <a:pPr marL="365760" indent="-283464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b="1" dirty="0" smtClean="0"/>
              <a:t>Администратор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b="1" dirty="0" err="1" smtClean="0"/>
              <a:t>Писхолог</a:t>
            </a:r>
            <a:endParaRPr lang="ru-RU" b="1" dirty="0" smtClean="0"/>
          </a:p>
          <a:p>
            <a:pPr marL="365760" indent="-283464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b="1" dirty="0" smtClean="0"/>
              <a:t>Классный руководитель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b="1" dirty="0" smtClean="0"/>
              <a:t>Медик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b="1" dirty="0" smtClean="0"/>
              <a:t>Педагог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b="1" dirty="0" smtClean="0"/>
              <a:t>Логопед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25" y="428625"/>
            <a:ext cx="7362825" cy="500063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bg2">
                    <a:lumMod val="50000"/>
                  </a:schemeClr>
                </a:solidFill>
              </a:rPr>
              <a:t>Направления деятельности ПМПК:</a:t>
            </a: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dirty="0" smtClean="0">
                <a:solidFill>
                  <a:schemeClr val="tx2">
                    <a:satMod val="130000"/>
                  </a:schemeClr>
                </a:solidFill>
              </a:rPr>
            </a:b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100" y="785813"/>
            <a:ext cx="7494588" cy="5857875"/>
          </a:xfrm>
        </p:spPr>
        <p:txBody>
          <a:bodyPr>
            <a:normAutofit/>
          </a:bodyPr>
          <a:lstStyle/>
          <a:p>
            <a:pPr marL="539496" indent="-457200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Положение о работе ПМП консилиуме</a:t>
            </a:r>
          </a:p>
          <a:p>
            <a:pPr marL="539496" indent="-457200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директора</a:t>
            </a:r>
          </a:p>
          <a:p>
            <a:pPr marL="539496" indent="-457200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Схема деятельности</a:t>
            </a:r>
          </a:p>
          <a:p>
            <a:pPr marL="539496" indent="-457200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Журнал регистрации и заявок</a:t>
            </a:r>
          </a:p>
          <a:p>
            <a:pPr marL="539496" indent="-457200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Журнал регистрации обследований специалиста</a:t>
            </a:r>
          </a:p>
          <a:p>
            <a:pPr marL="539496" indent="-457200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Представление психолога для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ПМПк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39496" indent="-457200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 ПМПК</a:t>
            </a:r>
          </a:p>
          <a:p>
            <a:pPr marL="539496" indent="-457200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dirty="0" smtClean="0"/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</a:rPr>
              <a:t>Для работы психолога-в рамках консилиума иметь следующие документы:</a:t>
            </a:r>
            <a:endParaRPr lang="ru-RU" sz="2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39496" indent="-457200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 smtClean="0"/>
              <a:t>Рабочий журнал</a:t>
            </a:r>
            <a:r>
              <a:rPr lang="ru-RU" dirty="0"/>
              <a:t> </a:t>
            </a:r>
            <a:r>
              <a:rPr lang="ru-RU" dirty="0" smtClean="0"/>
              <a:t>регистрации работ</a:t>
            </a:r>
          </a:p>
          <a:p>
            <a:pPr marL="539496" indent="-457200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 smtClean="0"/>
              <a:t>Первичное заключение психологического обследования</a:t>
            </a:r>
          </a:p>
          <a:p>
            <a:pPr marL="539496" indent="-457200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 smtClean="0"/>
              <a:t>Рабочие тетради</a:t>
            </a:r>
          </a:p>
          <a:p>
            <a:pPr marL="539496" indent="-457200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 smtClean="0"/>
              <a:t>Психологические заключение промежуточного обследования</a:t>
            </a:r>
          </a:p>
          <a:p>
            <a:pPr marL="539496" indent="-457200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 smtClean="0"/>
              <a:t>Итоговое заключение</a:t>
            </a:r>
          </a:p>
          <a:p>
            <a:pPr marL="539496" indent="-457200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dirty="0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bg2">
                    <a:lumMod val="50000"/>
                  </a:schemeClr>
                </a:solidFill>
              </a:rPr>
              <a:t>Заключение ПМПК</a:t>
            </a:r>
            <a:endParaRPr lang="ru-RU" sz="3600" b="1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6626" name="Содержимое 2"/>
          <p:cNvSpPr>
            <a:spLocks noGrp="1"/>
          </p:cNvSpPr>
          <p:nvPr>
            <p:ph idx="1"/>
          </p:nvPr>
        </p:nvSpPr>
        <p:spPr>
          <a:xfrm>
            <a:off x="1357313" y="981075"/>
            <a:ext cx="7786687" cy="5643563"/>
          </a:xfrm>
        </p:spPr>
        <p:txBody>
          <a:bodyPr/>
          <a:lstStyle/>
          <a:p>
            <a:pPr eaLnBrk="1" hangingPunct="1"/>
            <a:endParaRPr lang="ru-RU" sz="2400" dirty="0" smtClean="0"/>
          </a:p>
          <a:p>
            <a:pPr eaLnBrk="1" hangingPunct="1"/>
            <a:r>
              <a:rPr lang="ru-RU" sz="2400" dirty="0" smtClean="0"/>
              <a:t>.Причины</a:t>
            </a:r>
          </a:p>
          <a:p>
            <a:pPr eaLnBrk="1" hangingPunct="1"/>
            <a:r>
              <a:rPr lang="ru-RU" sz="2400" dirty="0" smtClean="0"/>
              <a:t>Жалобы родителей</a:t>
            </a:r>
          </a:p>
          <a:p>
            <a:pPr eaLnBrk="1" hangingPunct="1"/>
            <a:r>
              <a:rPr lang="ru-RU" sz="2400" dirty="0" smtClean="0"/>
              <a:t>Мнение учителей</a:t>
            </a:r>
          </a:p>
          <a:p>
            <a:pPr eaLnBrk="1" hangingPunct="1"/>
            <a:r>
              <a:rPr lang="ru-RU" sz="2400" dirty="0" smtClean="0"/>
              <a:t>Приложения</a:t>
            </a:r>
          </a:p>
          <a:p>
            <a:pPr eaLnBrk="1" hangingPunct="1"/>
            <a:r>
              <a:rPr lang="ru-RU" sz="2400" dirty="0" smtClean="0"/>
              <a:t>Заключение консилиума</a:t>
            </a:r>
          </a:p>
          <a:p>
            <a:pPr eaLnBrk="1" hangingPunct="1"/>
            <a:r>
              <a:rPr lang="ru-RU" sz="2400" dirty="0" smtClean="0"/>
              <a:t>Рекомендации</a:t>
            </a:r>
          </a:p>
          <a:p>
            <a:pPr marL="82550" indent="0" eaLnBrk="1" hangingPunct="1">
              <a:buNone/>
            </a:pPr>
            <a:r>
              <a:rPr lang="ru-RU" sz="2400" dirty="0" smtClean="0"/>
              <a:t>Подпись: Председателя ПМП консилиума</a:t>
            </a:r>
          </a:p>
          <a:p>
            <a:pPr marL="82550" indent="0" eaLnBrk="1" hangingPunct="1">
              <a:buNone/>
            </a:pPr>
            <a:r>
              <a:rPr lang="ru-RU" sz="2400" dirty="0" smtClean="0"/>
              <a:t>Члены </a:t>
            </a:r>
            <a:r>
              <a:rPr lang="ru-RU" sz="2400" dirty="0" err="1" smtClean="0"/>
              <a:t>ПМПк</a:t>
            </a:r>
            <a:r>
              <a:rPr lang="ru-RU" sz="2400" dirty="0" smtClean="0"/>
              <a:t>___________</a:t>
            </a:r>
            <a:endParaRPr lang="ru-RU" sz="2400" dirty="0" smtClean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559</TotalTime>
  <Words>355</Words>
  <Application>Microsoft Office PowerPoint</Application>
  <PresentationFormat>Экран (4:3)</PresentationFormat>
  <Paragraphs>83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Солнцестояние</vt:lpstr>
      <vt:lpstr>Презентация PowerPoint</vt:lpstr>
      <vt:lpstr>Презентация PowerPoint</vt:lpstr>
      <vt:lpstr>Презентация PowerPoint</vt:lpstr>
      <vt:lpstr>Цель ПМПК: </vt:lpstr>
      <vt:lpstr>Задачи ПМПК: </vt:lpstr>
      <vt:lpstr>Основные принципы деятельности ПМПК: </vt:lpstr>
      <vt:lpstr>Направления деятельности ПМПК: </vt:lpstr>
      <vt:lpstr>Для работы психолога-в рамках консилиума иметь следующие документы:</vt:lpstr>
      <vt:lpstr>Заключение ПМПК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Наталья</cp:lastModifiedBy>
  <cp:revision>72</cp:revision>
  <dcterms:created xsi:type="dcterms:W3CDTF">2012-02-25T08:19:38Z</dcterms:created>
  <dcterms:modified xsi:type="dcterms:W3CDTF">2016-01-22T08:39:50Z</dcterms:modified>
</cp:coreProperties>
</file>